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74" r:id="rId13"/>
    <p:sldId id="265" r:id="rId14"/>
    <p:sldId id="277" r:id="rId15"/>
    <p:sldId id="278" r:id="rId16"/>
    <p:sldId id="290" r:id="rId17"/>
    <p:sldId id="291" r:id="rId18"/>
    <p:sldId id="292" r:id="rId19"/>
    <p:sldId id="280" r:id="rId20"/>
    <p:sldId id="285" r:id="rId21"/>
    <p:sldId id="281" r:id="rId22"/>
    <p:sldId id="282" r:id="rId23"/>
    <p:sldId id="283" r:id="rId24"/>
    <p:sldId id="284" r:id="rId25"/>
    <p:sldId id="279" r:id="rId26"/>
    <p:sldId id="286" r:id="rId27"/>
    <p:sldId id="287" r:id="rId28"/>
    <p:sldId id="288" r:id="rId29"/>
    <p:sldId id="289" r:id="rId30"/>
    <p:sldId id="293" r:id="rId31"/>
    <p:sldId id="275" r:id="rId32"/>
    <p:sldId id="294" r:id="rId33"/>
    <p:sldId id="270" r:id="rId34"/>
    <p:sldId id="315" r:id="rId35"/>
    <p:sldId id="307" r:id="rId36"/>
    <p:sldId id="295" r:id="rId37"/>
    <p:sldId id="296" r:id="rId38"/>
    <p:sldId id="266" r:id="rId39"/>
    <p:sldId id="268" r:id="rId40"/>
    <p:sldId id="297" r:id="rId41"/>
    <p:sldId id="267" r:id="rId42"/>
    <p:sldId id="308" r:id="rId43"/>
    <p:sldId id="269" r:id="rId44"/>
    <p:sldId id="271" r:id="rId45"/>
    <p:sldId id="310" r:id="rId46"/>
    <p:sldId id="311" r:id="rId47"/>
    <p:sldId id="312" r:id="rId48"/>
    <p:sldId id="309" r:id="rId49"/>
    <p:sldId id="272" r:id="rId50"/>
    <p:sldId id="299" r:id="rId51"/>
    <p:sldId id="300" r:id="rId52"/>
    <p:sldId id="306" r:id="rId53"/>
    <p:sldId id="31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51FB13-0FAD-40AD-B279-B7BBB8153D7A}">
          <p14:sldIdLst>
            <p14:sldId id="256"/>
            <p14:sldId id="257"/>
            <p14:sldId id="273"/>
            <p14:sldId id="258"/>
            <p14:sldId id="259"/>
            <p14:sldId id="260"/>
            <p14:sldId id="261"/>
            <p14:sldId id="262"/>
            <p14:sldId id="263"/>
            <p14:sldId id="264"/>
            <p14:sldId id="276"/>
            <p14:sldId id="274"/>
            <p14:sldId id="265"/>
            <p14:sldId id="277"/>
            <p14:sldId id="278"/>
            <p14:sldId id="290"/>
            <p14:sldId id="291"/>
            <p14:sldId id="292"/>
            <p14:sldId id="280"/>
            <p14:sldId id="285"/>
            <p14:sldId id="281"/>
            <p14:sldId id="282"/>
            <p14:sldId id="283"/>
            <p14:sldId id="284"/>
            <p14:sldId id="279"/>
            <p14:sldId id="286"/>
            <p14:sldId id="287"/>
            <p14:sldId id="288"/>
            <p14:sldId id="289"/>
            <p14:sldId id="293"/>
            <p14:sldId id="275"/>
            <p14:sldId id="294"/>
            <p14:sldId id="270"/>
          </p14:sldIdLst>
        </p14:section>
        <p14:section name="Untitled Section" id="{3E603280-E758-4CC4-8C1D-43834EFA3FAF}">
          <p14:sldIdLst>
            <p14:sldId id="315"/>
            <p14:sldId id="307"/>
            <p14:sldId id="295"/>
            <p14:sldId id="296"/>
            <p14:sldId id="266"/>
            <p14:sldId id="268"/>
            <p14:sldId id="297"/>
            <p14:sldId id="267"/>
            <p14:sldId id="308"/>
            <p14:sldId id="269"/>
            <p14:sldId id="271"/>
            <p14:sldId id="310"/>
            <p14:sldId id="311"/>
            <p14:sldId id="312"/>
            <p14:sldId id="309"/>
            <p14:sldId id="272"/>
            <p14:sldId id="299"/>
            <p14:sldId id="300"/>
            <p14:sldId id="306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hriar\Box%20Sync\Teaching\d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hriar\Box%20Sync\Teaching\d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hriar\Box%20Sync\Teaching\d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Accuracy</c:v>
                </c:pt>
              </c:strCache>
            </c:strRef>
          </c:tx>
          <c:invertIfNegative val="0"/>
          <c:val>
            <c:numRef>
              <c:f>Sheet1!$D$3:$D$8</c:f>
              <c:numCache>
                <c:formatCode>General</c:formatCode>
                <c:ptCount val="6"/>
                <c:pt idx="0">
                  <c:v>90</c:v>
                </c:pt>
                <c:pt idx="1">
                  <c:v>100</c:v>
                </c:pt>
                <c:pt idx="2">
                  <c:v>100</c:v>
                </c:pt>
                <c:pt idx="3">
                  <c:v>80</c:v>
                </c:pt>
                <c:pt idx="4">
                  <c:v>75</c:v>
                </c:pt>
                <c:pt idx="5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11392"/>
        <c:axId val="192812928"/>
      </c:barChart>
      <c:catAx>
        <c:axId val="19281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92812928"/>
        <c:crosses val="autoZero"/>
        <c:auto val="1"/>
        <c:lblAlgn val="ctr"/>
        <c:lblOffset val="100"/>
        <c:noMultiLvlLbl val="0"/>
      </c:catAx>
      <c:valAx>
        <c:axId val="19281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811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Sheet1!$D$10</c:f>
              <c:strCache>
                <c:ptCount val="1"/>
                <c:pt idx="0">
                  <c:v>Auth Time (sec)</c:v>
                </c:pt>
              </c:strCache>
            </c:strRef>
          </c:tx>
          <c:invertIfNegative val="0"/>
          <c:val>
            <c:numRef>
              <c:f>Sheet1!$D$11:$D$16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684992"/>
        <c:axId val="193686528"/>
      </c:barChart>
      <c:catAx>
        <c:axId val="19368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93686528"/>
        <c:crosses val="autoZero"/>
        <c:auto val="1"/>
        <c:lblAlgn val="ctr"/>
        <c:lblOffset val="100"/>
        <c:noMultiLvlLbl val="0"/>
      </c:catAx>
      <c:valAx>
        <c:axId val="19368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68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Sheet1!$D$18</c:f>
              <c:strCache>
                <c:ptCount val="1"/>
                <c:pt idx="0">
                  <c:v>User Statisfaction (0 - 5)</c:v>
                </c:pt>
              </c:strCache>
            </c:strRef>
          </c:tx>
          <c:invertIfNegative val="0"/>
          <c:val>
            <c:numRef>
              <c:f>Sheet1!$D$19:$D$24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702528"/>
        <c:axId val="193712512"/>
      </c:barChart>
      <c:catAx>
        <c:axId val="193702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93712512"/>
        <c:crosses val="autoZero"/>
        <c:auto val="1"/>
        <c:lblAlgn val="ctr"/>
        <c:lblOffset val="100"/>
        <c:noMultiLvlLbl val="0"/>
      </c:catAx>
      <c:valAx>
        <c:axId val="19371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702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6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9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1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5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rjon@cs.un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afruit.com/" TargetMode="External"/><Relationship Id="rId5" Type="http://schemas.openxmlformats.org/officeDocument/2006/relationships/hyperlink" Target="https://www.sparkfun.com/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el.com/devices/ATTINY85.aspx?tab=parameter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source=images&amp;cd=&amp;cad=rja&amp;uact=8&amp;ved=0CAcQjRxqFQoTCOalvMzHsccCFcLOgAodZ5wKDw&amp;url=http://projetual.com.br/o-marketing-aliado-a-geolocalizacao/&amp;ei=95TSVabOJMKdgwTnuKp4&amp;bvm=bv.99804247,d.eXY&amp;psig=AFQjCNFlmceIiJrPt-_KGgyeTET2kJbeMg&amp;ust=14399504506514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CAcQjRxqFQoTCM3IhY3JsccCFcyhgAodtFMDKw&amp;url=https://evothings.com/quick-guide-to-writing-mobile-ibeacon-applications-in-javascript/&amp;ei=i5bSVY3XG8zDggS0p43YAg&amp;bvm=bv.99804247,d.eXY&amp;psig=AFQjCNEGSvTdqTyH-5KJ8IZZhZdsge-dSA&amp;ust=1439950852970208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0CAcQjRxqFQoTCLij85_IsccCFYLggAod24kLrw&amp;url=http://www.seeedstudio.com/depot/Bluetooth-V40-HM11-BLE-Module-p-1803.html&amp;ei=kZXSVYqREouqggTq1bOABg&amp;bvm=bv.99804247,d.eXY&amp;psig=AFQjCNH3hCPAhjt3efwueE6VTtbh3ei41Q&amp;ust=143995060957148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0CAcQjRxqFQoTCPr7tMbJsccCFYGJDQodTQQHCw&amp;url=http://www.imedicalapps.com/2014/09/apple-watch-diabetes-care/&amp;ei=A5fSVbruLoGTNs2InFg&amp;bvm=bv.99804247,d.eXY&amp;psig=AFQjCNGUfhPilvxSs9yHDvpgTtI_CAyKBQ&amp;ust=143995097684969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s://www.google.com/url?sa=i&amp;rct=j&amp;q=&amp;esrc=s&amp;source=images&amp;cd=&amp;cad=rja&amp;uact=8&amp;ved=0CAcQjRxqFQoTCIzXtc7JsccCFYjzgAodQqENxQ&amp;url=http://www.samsung.com/dk/galaxys6edge-and-galaxys6/&amp;ei=15bSVcKIDoOXgwSY_YmgBA&amp;bvm=bv.99804247,d.eXY&amp;psig=AFQjCNFprsL49f1-4lFZwcxTSiKsjN-W3Q&amp;ust=143995093554582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url?sa=i&amp;rct=j&amp;q=&amp;esrc=s&amp;source=images&amp;cd=&amp;cad=rja&amp;uact=8&amp;ved=0CAcQjRxqFQoTCOLS747LsccCFcTNgAodd4cC5g&amp;url=http://googlecloudplatform.blogspot.com/2013/12/an-ode-to-sharkon.html&amp;ei=qJjSVeLeCcSbgwT3joqwDg&amp;bvm=bv.99804247,d.eXY&amp;psig=AFQjCNEIwSxZFGRKvx77yuf8z9hH1vwnXA&amp;ust=14399513815834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-ntLGOyHw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nirjon@cs.unc.edu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ota.web.unc.ed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hyperlink" Target="https://www.google.com/url?sa=i&amp;rct=j&amp;q=&amp;esrc=s&amp;source=images&amp;cd=&amp;cad=rja&amp;uact=8&amp;ved=0CAcQjRxqFQoTCPmp5a_VtscCFcI3Pgodp7ADDw&amp;url=http://myhomeimprovement.org/home-remodel/big-plus-sign&amp;ei=gELVVfnpDsLv-AGn4Y54&amp;bvm=bv.99804247,d.eXY&amp;psig=AFQjCNFYIARN-VMkJzPNUcfNdICFpFlSvg&amp;ust=1440125945962695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 790</a:t>
            </a:r>
            <a:br>
              <a:rPr lang="en-US" dirty="0" smtClean="0"/>
            </a:br>
            <a:r>
              <a:rPr lang="en-US" dirty="0" smtClean="0"/>
              <a:t>The Internet of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Shahriar Nirjon</a:t>
            </a:r>
          </a:p>
          <a:p>
            <a:r>
              <a:rPr lang="en-US" dirty="0" smtClean="0">
                <a:hlinkClick r:id="rId2"/>
              </a:rPr>
              <a:t>nirjon@cs.unc.edu</a:t>
            </a:r>
            <a:endParaRPr lang="en-US" dirty="0" smtClean="0"/>
          </a:p>
          <a:p>
            <a:r>
              <a:rPr lang="en-US" dirty="0" smtClean="0"/>
              <a:t>SN #258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990600"/>
            <a:ext cx="118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Date: 8/18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Final Project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options: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Complete the mid term project (with full evaluation, 6-8 pages, due last week), 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  <a:r>
              <a:rPr lang="en-US" sz="4000" dirty="0" smtClean="0"/>
              <a:t>or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 different idea (think of it as another mid-term report on a new topic, due last week)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Lottery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 paper presenters</a:t>
            </a:r>
          </a:p>
          <a:p>
            <a:r>
              <a:rPr lang="en-US" dirty="0" smtClean="0"/>
              <a:t>Check the course page for updated schedule and paper list (tonight)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#2. Introduction to the </a:t>
            </a:r>
            <a:r>
              <a:rPr lang="en-US" dirty="0" err="1" smtClean="0"/>
              <a:t>IoT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IoT</a:t>
            </a:r>
            <a:r>
              <a:rPr lang="en-US" dirty="0" smtClean="0"/>
              <a:t> Hype (2015)</a:t>
            </a:r>
            <a:endParaRPr lang="en-US" dirty="0"/>
          </a:p>
        </p:txBody>
      </p:sp>
      <p:pic>
        <p:nvPicPr>
          <p:cNvPr id="2050" name="Picture 2" descr="http://iota.web.unc.edu/files/2015/08/gartner_201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6" y="1295400"/>
            <a:ext cx="8149988" cy="54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505200" y="1295400"/>
            <a:ext cx="1066800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 vs.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2011: NFC Payment, Internet TV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2012: BYOD, 3D Printing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2013: Wearable UI, Gamification, Consumer 3D printing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2014: NLP,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Segoe UI" panose="020B0502040204020203" pitchFamily="34" charset="0"/>
              </a:rPr>
              <a:t>The </a:t>
            </a:r>
            <a:r>
              <a:rPr lang="en-US" dirty="0" err="1" smtClean="0">
                <a:cs typeface="Segoe UI" panose="020B0502040204020203" pitchFamily="34" charset="0"/>
              </a:rPr>
              <a:t>IoT</a:t>
            </a:r>
            <a:r>
              <a:rPr lang="en-US" dirty="0" smtClean="0">
                <a:cs typeface="Segoe UI" panose="020B0502040204020203" pitchFamily="34" charset="0"/>
              </a:rPr>
              <a:t> Concept</a:t>
            </a:r>
            <a:endParaRPr lang="en-US" dirty="0"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b="9243"/>
          <a:stretch/>
        </p:blipFill>
        <p:spPr>
          <a:xfrm>
            <a:off x="865909" y="2008691"/>
            <a:ext cx="4531315" cy="2776538"/>
          </a:xfrm>
          <a:prstGeom prst="rect">
            <a:avLst/>
          </a:prstGeom>
        </p:spPr>
      </p:pic>
      <p:pic>
        <p:nvPicPr>
          <p:cNvPr id="3076" name="Picture 4" descr="http://cdn-www.i-am-bored.com/media/thumbnails/in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97167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Cupcake Conveyor </a:t>
            </a:r>
            <a:r>
              <a:rPr lang="en-US" dirty="0"/>
              <a:t>—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Yes</a:t>
            </a:r>
            <a:r>
              <a:rPr lang="en-US" dirty="0"/>
              <a:t>, an actual cupcake ATM that Davis called a “confectionery 3D printer.” There are Sprinkles’ cupcakes ATMs in several cities in the United States, including Beverly Hills, Chicago, New York and Atlanta.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9528"/>
            <a:ext cx="3422651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2013" y="4285402"/>
            <a:ext cx="3099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http://www.sprinkles.com/cupcake-atm</a:t>
            </a:r>
          </a:p>
        </p:txBody>
      </p:sp>
    </p:spTree>
    <p:extLst>
      <p:ext uri="{BB962C8B-B14F-4D97-AF65-F5344CB8AC3E}">
        <p14:creationId xmlns:p14="http://schemas.microsoft.com/office/powerpoint/2010/main" val="15837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78803"/>
            <a:ext cx="3810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Smart </a:t>
            </a:r>
            <a:r>
              <a:rPr lang="en-US" b="1" dirty="0"/>
              <a:t>Loos </a:t>
            </a:r>
            <a:r>
              <a:rPr lang="en-US" dirty="0"/>
              <a:t>—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Found </a:t>
            </a:r>
            <a:r>
              <a:rPr lang="en-US" dirty="0"/>
              <a:t>in Heathrow’s Terminal 2, these smart loos have embedded sensors that track people’s movement and bathroom flow, and can alert maintenance crews if there’s a problem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1847" y="5334000"/>
            <a:ext cx="2492029" cy="338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London’s </a:t>
            </a:r>
            <a:r>
              <a:rPr lang="en-US" sz="1600" dirty="0"/>
              <a:t>Heathrow Airport </a:t>
            </a:r>
            <a:endParaRPr lang="en-US" sz="1600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6" y="1678803"/>
            <a:ext cx="4365595" cy="32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think of the 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4" y="1835625"/>
            <a:ext cx="4023986" cy="301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88" y="1833350"/>
            <a:ext cx="3860799" cy="30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Forces of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Sensor Technology – Tiny, Cheap, Variety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Cheap Miniature Computers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</a:t>
            </a:r>
            <a:r>
              <a:rPr lang="en-US" dirty="0"/>
              <a:t>P</a:t>
            </a:r>
            <a:r>
              <a:rPr lang="en-US" dirty="0" smtClean="0"/>
              <a:t>ower Connectivity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Capable Mobile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Power of the Cloud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Logistics/Course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the </a:t>
            </a:r>
            <a:r>
              <a:rPr lang="en-US" dirty="0" err="1" smtClean="0"/>
              <a:t>IoT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Paper Presentation Guidelines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Sensor Technology</a:t>
            </a:r>
            <a:endParaRPr lang="en-US" dirty="0"/>
          </a:p>
        </p:txBody>
      </p:sp>
      <p:pic>
        <p:nvPicPr>
          <p:cNvPr id="2050" name="Picture 2" descr="Triple Axis Accelerometer - ADXL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4" y="200025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95453" y="4077384"/>
            <a:ext cx="17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Accelerometer</a:t>
            </a:r>
          </a:p>
          <a:p>
            <a:pPr algn="ctr"/>
            <a:r>
              <a:rPr lang="en-US" dirty="0" smtClean="0"/>
              <a:t>(4mm diameter)</a:t>
            </a:r>
            <a:endParaRPr lang="en-US" dirty="0"/>
          </a:p>
        </p:txBody>
      </p:sp>
      <p:pic>
        <p:nvPicPr>
          <p:cNvPr id="2052" name="Picture 4" descr="Pulse Sens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54" y="2057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45110" y="4191684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Pulse Sensor</a:t>
            </a:r>
          </a:p>
          <a:p>
            <a:pPr algn="ctr"/>
            <a:r>
              <a:rPr lang="en-US" dirty="0" smtClean="0"/>
              <a:t>$25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60" y="1791384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2815" y="4191684"/>
            <a:ext cx="138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Sensor</a:t>
            </a:r>
          </a:p>
          <a:p>
            <a:r>
              <a:rPr lang="en-US" dirty="0" smtClean="0"/>
              <a:t>(0.1N – 10N)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2852" y="5410200"/>
            <a:ext cx="28178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https://www.sparkfun.com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://www.adafruit.com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06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Cheap Mini Computers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39" y="1219200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6905" y="4089112"/>
            <a:ext cx="1515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Lily Tiny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029200" y="1681013"/>
            <a:ext cx="327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Key Parameters</a:t>
            </a:r>
          </a:p>
          <a:p>
            <a:endParaRPr lang="en-US" dirty="0" smtClean="0"/>
          </a:p>
          <a:p>
            <a:r>
              <a:rPr lang="en-US" dirty="0" smtClean="0"/>
              <a:t>Flash: 8 </a:t>
            </a:r>
            <a:r>
              <a:rPr lang="en-US" dirty="0"/>
              <a:t>Kbytes</a:t>
            </a:r>
          </a:p>
          <a:p>
            <a:r>
              <a:rPr lang="en-US" dirty="0"/>
              <a:t>Pin </a:t>
            </a:r>
            <a:r>
              <a:rPr lang="en-US" dirty="0" smtClean="0"/>
              <a:t>Count: 8 </a:t>
            </a:r>
            <a:endParaRPr lang="en-US" dirty="0"/>
          </a:p>
          <a:p>
            <a:r>
              <a:rPr lang="en-US" dirty="0"/>
              <a:t>Max. Operating </a:t>
            </a:r>
            <a:r>
              <a:rPr lang="en-US" dirty="0" err="1" smtClean="0"/>
              <a:t>Freq</a:t>
            </a:r>
            <a:r>
              <a:rPr lang="en-US" dirty="0" smtClean="0"/>
              <a:t>: 20 </a:t>
            </a:r>
            <a:r>
              <a:rPr lang="en-US" dirty="0"/>
              <a:t>MHz</a:t>
            </a:r>
          </a:p>
          <a:p>
            <a:r>
              <a:rPr lang="en-US" dirty="0" smtClean="0"/>
              <a:t>CPU: 8-bit </a:t>
            </a:r>
            <a:r>
              <a:rPr lang="en-US" dirty="0"/>
              <a:t>AVR </a:t>
            </a:r>
          </a:p>
          <a:p>
            <a:r>
              <a:rPr lang="en-US" dirty="0"/>
              <a:t>Max I/O </a:t>
            </a:r>
            <a:r>
              <a:rPr lang="en-US" dirty="0" smtClean="0"/>
              <a:t>Pins: 6 </a:t>
            </a:r>
            <a:endParaRPr lang="en-US" dirty="0"/>
          </a:p>
          <a:p>
            <a:r>
              <a:rPr lang="en-US" dirty="0"/>
              <a:t>Ext </a:t>
            </a:r>
            <a:r>
              <a:rPr lang="en-US" dirty="0" smtClean="0"/>
              <a:t>Interrupts: 6 </a:t>
            </a:r>
            <a:endParaRPr lang="en-US" dirty="0"/>
          </a:p>
          <a:p>
            <a:r>
              <a:rPr lang="en-US" dirty="0" smtClean="0"/>
              <a:t>SPI: 1</a:t>
            </a:r>
          </a:p>
          <a:p>
            <a:r>
              <a:rPr lang="en-US" dirty="0" smtClean="0"/>
              <a:t>I2C: 1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4820334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www.atmel.com/devices/ATTINY85.aspx?tab=parameters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599" y="4678246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Guess the Price?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Low Power Connectivity</a:t>
            </a:r>
            <a:endParaRPr lang="en-US" dirty="0"/>
          </a:p>
        </p:txBody>
      </p:sp>
      <p:pic>
        <p:nvPicPr>
          <p:cNvPr id="4098" name="Picture 2" descr="http://projetual.com.br/site-novo/media/geolocalizaca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73" y="3733800"/>
            <a:ext cx="533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eeedstudio.com/depot/images/product/HM-11%20BLE%20Module_0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t="16498" r="18423" b="11860"/>
          <a:stretch/>
        </p:blipFill>
        <p:spPr bwMode="auto">
          <a:xfrm>
            <a:off x="685800" y="1828800"/>
            <a:ext cx="2430760" cy="20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666" y="4120150"/>
            <a:ext cx="2717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Bluetooth Smart (4.0)</a:t>
            </a:r>
          </a:p>
          <a:p>
            <a:pPr algn="ctr"/>
            <a:r>
              <a:rPr lang="en-US" dirty="0" smtClean="0"/>
              <a:t>(Up to 2 years with a single</a:t>
            </a:r>
          </a:p>
          <a:p>
            <a:pPr algn="ctr"/>
            <a:r>
              <a:rPr lang="en-US" dirty="0" smtClean="0"/>
              <a:t>Coin-cell battery)</a:t>
            </a:r>
          </a:p>
        </p:txBody>
      </p:sp>
      <p:pic>
        <p:nvPicPr>
          <p:cNvPr id="4102" name="Picture 6" descr="http://estimote.com/images/estimote-beacons-grou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2495550" cy="17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Capable Mobile Devices</a:t>
            </a:r>
            <a:endParaRPr lang="en-US" dirty="0"/>
          </a:p>
        </p:txBody>
      </p:sp>
      <p:pic>
        <p:nvPicPr>
          <p:cNvPr id="5124" name="Picture 4" descr="http://imedwp.imedicalapps1.netdna-cdn.com/wp-content/uploads/2014/09/watch-d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135182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amsung.com/dk/galaxys6edge-and-galaxys6/images/360/samsung_galaxy_s6_edge_gold_001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18534" r="5907" b="12195"/>
          <a:stretch/>
        </p:blipFill>
        <p:spPr bwMode="auto">
          <a:xfrm>
            <a:off x="4640239" y="1760561"/>
            <a:ext cx="4026089" cy="25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4495800"/>
            <a:ext cx="25023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Core 1.5 GHz</a:t>
            </a:r>
          </a:p>
          <a:p>
            <a:r>
              <a:rPr lang="en-US" dirty="0" smtClean="0"/>
              <a:t>128 GB Internal Memory</a:t>
            </a:r>
          </a:p>
          <a:p>
            <a:r>
              <a:rPr lang="en-US" dirty="0" smtClean="0"/>
              <a:t>3 GB RAM</a:t>
            </a:r>
          </a:p>
          <a:p>
            <a:r>
              <a:rPr lang="en-US" dirty="0" smtClean="0"/>
              <a:t>16 MP Camera</a:t>
            </a:r>
          </a:p>
          <a:p>
            <a:r>
              <a:rPr lang="en-US" dirty="0" smtClean="0"/>
              <a:t>2160p@30fps video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, GPS, BLE </a:t>
            </a:r>
            <a:endParaRPr lang="en-US" dirty="0"/>
          </a:p>
        </p:txBody>
      </p:sp>
      <p:pic>
        <p:nvPicPr>
          <p:cNvPr id="5128" name="Picture 8" descr="Apple Watch 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8" y="3216322"/>
            <a:ext cx="3698005" cy="344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Power of the Cloud</a:t>
            </a:r>
            <a:endParaRPr lang="en-US" dirty="0"/>
          </a:p>
        </p:txBody>
      </p:sp>
      <p:pic>
        <p:nvPicPr>
          <p:cNvPr id="6148" name="Picture 4" descr="http://1.bp.blogspot.com/-iXDDeOlKnx8/UqEh-DEil7I/AAAAAAAAAVI/9Uz2tdIAYNI/s1600/Screen+Shot+2013-12-03+at+6.13.03+PM+(1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1447800"/>
            <a:ext cx="7848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amazon ec2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amazon ec2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807992"/>
            <a:ext cx="352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cdn.androidcommunity.com/wp-content/uploads/2014/09/MOTA-Ring-Time-BLACK-WShadow-webrevised-bott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33" y="5635844"/>
            <a:ext cx="1167119" cy="9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micrium.com/wp-content/uploads/2014/03/wireless-sensor-netwo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7" y="4648200"/>
            <a:ext cx="3921853" cy="16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dbs.com/wp-content/uploads/2012/12/Icon_MagGl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776359"/>
            <a:ext cx="276479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Segoe UI" panose="020B0502040204020203" pitchFamily="34" charset="0"/>
              </a:rPr>
              <a:t>ABCD’s of </a:t>
            </a:r>
            <a:r>
              <a:rPr lang="en-US" dirty="0" err="1" smtClean="0">
                <a:cs typeface="Segoe UI" panose="020B0502040204020203" pitchFamily="34" charset="0"/>
              </a:rPr>
              <a:t>IoT</a:t>
            </a:r>
            <a:endParaRPr lang="en-US" dirty="0"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68582"/>
            <a:ext cx="3962400" cy="246888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1468582"/>
            <a:ext cx="3962400" cy="246888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084320"/>
            <a:ext cx="3962400" cy="246888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4084320"/>
            <a:ext cx="3962400" cy="246888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1" y="1487177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1" y="1468582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Big Data Analytics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089061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Connectivity and Communication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8928" y="4104404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Devices – that are smart!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6611779"/>
            <a:ext cx="2465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Photos –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Libelium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Google Image Search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60" name="Picture 12" descr="https://lh5.ggpht.com/a2zvMcm7GcdpcH6ecXSv4fRbktV1ZufCMafsEm0TCD4I2D2S-7HMurYaMAPijO4ePw=w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73" y="6002481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zigbee.org/wp-content/uploads/freshizer/6cba198344a95af9c2737117fe374cdd_ZigBee-copy-e1422388990190-1156-5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73" y="5976937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thecrowdfundnetwork.com/wp-content/uploads/2014/03/130124161626-03-winter-blues-horizontal-galler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r="23803" b="3588"/>
          <a:stretch/>
        </p:blipFill>
        <p:spPr bwMode="auto">
          <a:xfrm>
            <a:off x="4883725" y="4648200"/>
            <a:ext cx="888091" cy="8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i.telegraph.co.uk/multimedia/archive/03172/hololens_3172574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52" y="5655226"/>
            <a:ext cx="1409496" cy="8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blog.laptopmag.com/wpress/wp-content/uploads/2013/08/SamsungSmartwatc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1398644" cy="10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r="22069"/>
          <a:stretch/>
        </p:blipFill>
        <p:spPr>
          <a:xfrm>
            <a:off x="7355297" y="4491601"/>
            <a:ext cx="960986" cy="180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o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6112" y="1873822"/>
            <a:ext cx="3404576" cy="1918072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1371600" y="1418110"/>
            <a:ext cx="4928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89685" y="4029692"/>
            <a:ext cx="4928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959468" y="4035889"/>
            <a:ext cx="4928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205894" y="1393870"/>
            <a:ext cx="4928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7" grpId="0" animBg="1"/>
      <p:bldP spid="2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Ubiquitous Computing Applications</a:t>
            </a:r>
          </a:p>
          <a:p>
            <a:r>
              <a:rPr lang="en-US" dirty="0" smtClean="0"/>
              <a:t>Cyber Physical Systems (CPS) Applications</a:t>
            </a:r>
          </a:p>
          <a:p>
            <a:r>
              <a:rPr lang="en-US" dirty="0" smtClean="0"/>
              <a:t>Smart and Connected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Map-Reduce</a:t>
            </a:r>
          </a:p>
          <a:p>
            <a:r>
              <a:rPr lang="en-US" dirty="0"/>
              <a:t>Frequent Item-sets</a:t>
            </a:r>
          </a:p>
          <a:p>
            <a:r>
              <a:rPr lang="en-US" dirty="0"/>
              <a:t>Similarity</a:t>
            </a:r>
          </a:p>
          <a:p>
            <a:r>
              <a:rPr lang="en-US" dirty="0"/>
              <a:t>Clustering</a:t>
            </a:r>
          </a:p>
          <a:p>
            <a:r>
              <a:rPr lang="en-US" dirty="0"/>
              <a:t>Dimension Reduction</a:t>
            </a:r>
          </a:p>
          <a:p>
            <a:r>
              <a:rPr lang="en-US" dirty="0"/>
              <a:t>Streaming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M2M</a:t>
            </a:r>
          </a:p>
          <a:p>
            <a:r>
              <a:rPr lang="en-US" dirty="0"/>
              <a:t>Wireless Sensor Networks</a:t>
            </a:r>
          </a:p>
          <a:p>
            <a:r>
              <a:rPr lang="en-US" dirty="0"/>
              <a:t>IPv6 and 6LowPAN</a:t>
            </a:r>
          </a:p>
          <a:p>
            <a:r>
              <a:rPr lang="en-US" dirty="0"/>
              <a:t>Bluetooth LE and ZigBee</a:t>
            </a:r>
          </a:p>
          <a:p>
            <a:r>
              <a:rPr lang="en-US" dirty="0" err="1"/>
              <a:t>WiFi</a:t>
            </a:r>
            <a:r>
              <a:rPr lang="en-US" dirty="0"/>
              <a:t> and LTE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evices and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Systems</a:t>
            </a:r>
          </a:p>
          <a:p>
            <a:r>
              <a:rPr lang="en-US" dirty="0"/>
              <a:t>Sensor Systems</a:t>
            </a:r>
          </a:p>
          <a:p>
            <a:r>
              <a:rPr lang="en-US" dirty="0"/>
              <a:t>Wearables</a:t>
            </a:r>
          </a:p>
          <a:p>
            <a:r>
              <a:rPr lang="en-US" dirty="0"/>
              <a:t>Energy Harvesting</a:t>
            </a:r>
          </a:p>
          <a:p>
            <a:r>
              <a:rPr lang="en-US" dirty="0"/>
              <a:t>Security and Privacy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#1. 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in the Research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Systems (</a:t>
            </a:r>
            <a:r>
              <a:rPr lang="en-US" dirty="0" err="1" smtClean="0"/>
              <a:t>MobiSys</a:t>
            </a:r>
            <a:r>
              <a:rPr lang="en-US" dirty="0" smtClean="0"/>
              <a:t>, </a:t>
            </a:r>
            <a:r>
              <a:rPr lang="en-US" dirty="0" err="1" smtClean="0"/>
              <a:t>MobiCom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Sensor Systems (</a:t>
            </a:r>
            <a:r>
              <a:rPr lang="en-US" dirty="0" err="1" smtClean="0"/>
              <a:t>SenSys</a:t>
            </a:r>
            <a:r>
              <a:rPr lang="en-US" dirty="0" smtClean="0"/>
              <a:t>, IPSN)</a:t>
            </a:r>
          </a:p>
          <a:p>
            <a:r>
              <a:rPr lang="en-US" dirty="0" smtClean="0"/>
              <a:t>Real-Time Systems (RTSS, RTAS)</a:t>
            </a:r>
          </a:p>
          <a:p>
            <a:r>
              <a:rPr lang="en-US" dirty="0" smtClean="0"/>
              <a:t>Human-Computer Interaction (CHI)</a:t>
            </a:r>
          </a:p>
          <a:p>
            <a:r>
              <a:rPr lang="en-US" dirty="0" smtClean="0"/>
              <a:t>Applications (</a:t>
            </a:r>
            <a:r>
              <a:rPr lang="en-US" dirty="0" err="1" smtClean="0"/>
              <a:t>UbiComp</a:t>
            </a:r>
            <a:r>
              <a:rPr lang="en-US" dirty="0" smtClean="0"/>
              <a:t>, </a:t>
            </a:r>
            <a:r>
              <a:rPr lang="en-US" dirty="0" err="1" smtClean="0"/>
              <a:t>PerCom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ML/Data Mining (ICML, KDD)</a:t>
            </a:r>
          </a:p>
          <a:p>
            <a:r>
              <a:rPr lang="en-US" dirty="0" smtClean="0"/>
              <a:t>… and more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#3. </a:t>
            </a:r>
            <a:r>
              <a:rPr lang="en-US" dirty="0"/>
              <a:t>P</a:t>
            </a:r>
            <a:r>
              <a:rPr lang="en-US" dirty="0" smtClean="0"/>
              <a:t>aper Presentation </a:t>
            </a:r>
            <a:br>
              <a:rPr lang="en-US" dirty="0" smtClean="0"/>
            </a:br>
            <a:r>
              <a:rPr lang="en-US" dirty="0" smtClean="0"/>
              <a:t>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the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www.youtube.com/watch?v=2-ntLGOyHw4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 Statement: Smart and Connected 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this.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819400"/>
            <a:ext cx="67397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pen that _____________ is better than</a:t>
            </a:r>
          </a:p>
          <a:p>
            <a:endParaRPr lang="en-US" sz="2800" dirty="0" smtClean="0"/>
          </a:p>
          <a:p>
            <a:r>
              <a:rPr lang="en-US" sz="2800" dirty="0" smtClean="0"/>
              <a:t>_____________ in terms of _____________,</a:t>
            </a:r>
          </a:p>
          <a:p>
            <a:endParaRPr lang="en-US" sz="2800" dirty="0" smtClean="0"/>
          </a:p>
          <a:p>
            <a:r>
              <a:rPr lang="en-US" sz="2800" dirty="0"/>
              <a:t>i</a:t>
            </a:r>
            <a:r>
              <a:rPr lang="en-US" sz="2800" dirty="0" smtClean="0"/>
              <a:t>n _______________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7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 790</a:t>
            </a:r>
            <a:br>
              <a:rPr lang="en-US" dirty="0" smtClean="0"/>
            </a:br>
            <a:r>
              <a:rPr lang="en-US" dirty="0" smtClean="0"/>
              <a:t>The Internet of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Shahriar Nirjon</a:t>
            </a:r>
          </a:p>
          <a:p>
            <a:r>
              <a:rPr lang="en-US" dirty="0" smtClean="0">
                <a:hlinkClick r:id="rId2"/>
              </a:rPr>
              <a:t>nirjon@cs.unc.edu</a:t>
            </a:r>
            <a:endParaRPr lang="en-US" dirty="0" smtClean="0"/>
          </a:p>
          <a:p>
            <a:r>
              <a:rPr lang="en-US" dirty="0" smtClean="0"/>
              <a:t>SN #258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2432" y="1270084"/>
            <a:ext cx="118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Date: 8/20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Annonuncements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pg</a:t>
            </a:r>
            <a:r>
              <a:rPr lang="en-US" dirty="0" smtClean="0"/>
              <a:t> Synopsis due (everyone)</a:t>
            </a:r>
          </a:p>
          <a:p>
            <a:r>
              <a:rPr lang="en-US" dirty="0" smtClean="0"/>
              <a:t>Student presentations start next week</a:t>
            </a:r>
          </a:p>
          <a:p>
            <a:r>
              <a:rPr lang="en-US" dirty="0" smtClean="0"/>
              <a:t>Project selection (at least a high-level direction/idea) deadline is next week</a:t>
            </a:r>
          </a:p>
          <a:p>
            <a:r>
              <a:rPr lang="en-US" dirty="0" smtClean="0"/>
              <a:t>Send me your paper numbers!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(8/20)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Presentation Guideline (continued)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Example: Smart Connected 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Synopsis Guideline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Example: Conference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Report Guideline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#1. Paper Presentation </a:t>
            </a:r>
            <a:br>
              <a:rPr lang="en-US" dirty="0" smtClean="0"/>
            </a:br>
            <a:r>
              <a:rPr lang="en-US" dirty="0" smtClean="0"/>
              <a:t>Guidelines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present?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scientific work: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Proof</a:t>
            </a:r>
          </a:p>
          <a:p>
            <a:r>
              <a:rPr lang="en-US" dirty="0" smtClean="0"/>
              <a:t>A system paper: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Claims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Arguments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“Smart and Connected Pen” for the </a:t>
            </a:r>
            <a:r>
              <a:rPr lang="en-US" dirty="0" err="1" smtClean="0"/>
              <a:t>IoT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It’s a pen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(track writing) and store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Crowdsource to recognize writing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Backup notes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Emotion detection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Authentication (fingerprint)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Location, time, date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Never run out of ink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Finding is easy (RFID)</a:t>
            </a:r>
          </a:p>
        </p:txBody>
      </p:sp>
    </p:spTree>
    <p:extLst>
      <p:ext uri="{BB962C8B-B14F-4D97-AF65-F5344CB8AC3E}">
        <p14:creationId xmlns:p14="http://schemas.microsoft.com/office/powerpoint/2010/main" val="28414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and </a:t>
            </a:r>
            <a:r>
              <a:rPr lang="en-US" dirty="0" err="1" smtClean="0"/>
              <a:t>Th</a:t>
            </a:r>
            <a:r>
              <a:rPr lang="en-US" dirty="0" smtClean="0"/>
              <a:t> (9:30 am – 10:45 am) </a:t>
            </a:r>
          </a:p>
          <a:p>
            <a:r>
              <a:rPr lang="en-US" dirty="0" smtClean="0"/>
              <a:t>No Prerequisites</a:t>
            </a:r>
          </a:p>
          <a:p>
            <a:r>
              <a:rPr lang="en-US" dirty="0" smtClean="0"/>
              <a:t>No Text Books (mainly papers)</a:t>
            </a:r>
          </a:p>
          <a:p>
            <a:r>
              <a:rPr lang="en-US" dirty="0" smtClean="0"/>
              <a:t>Office Hours: </a:t>
            </a:r>
            <a:r>
              <a:rPr lang="en-US" dirty="0"/>
              <a:t> </a:t>
            </a:r>
            <a:r>
              <a:rPr lang="en-US" dirty="0" smtClean="0"/>
              <a:t>after class (by appointment)</a:t>
            </a:r>
          </a:p>
          <a:p>
            <a:r>
              <a:rPr lang="en-US" dirty="0" smtClean="0"/>
              <a:t>Course Webpage: </a:t>
            </a:r>
            <a:r>
              <a:rPr lang="en-US" dirty="0" smtClean="0">
                <a:hlinkClick r:id="rId2"/>
              </a:rPr>
              <a:t>https://iota.web.unc.edu/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Makeup Classes (if needed)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Forming a Well Posed Claim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Simple Claim Statement: </a:t>
            </a:r>
          </a:p>
          <a:p>
            <a:pPr marL="457200" lvl="1" indent="0">
              <a:buNone/>
            </a:pPr>
            <a:r>
              <a:rPr lang="en-US" dirty="0" smtClean="0"/>
              <a:t>“We propose a smart pen that authenticates the user”</a:t>
            </a:r>
          </a:p>
          <a:p>
            <a:r>
              <a:rPr lang="en-US" b="1" dirty="0" smtClean="0"/>
              <a:t>A Well-posed Claim Statement: </a:t>
            </a:r>
          </a:p>
          <a:p>
            <a:pPr marL="457200" lvl="1" indent="0">
              <a:buNone/>
            </a:pPr>
            <a:r>
              <a:rPr lang="en-US" dirty="0" smtClean="0"/>
              <a:t>“We propose a smart pen that authenticates the user </a:t>
            </a:r>
            <a:r>
              <a:rPr lang="en-US" b="1" dirty="0" smtClean="0">
                <a:solidFill>
                  <a:srgbClr val="C00000"/>
                </a:solidFill>
              </a:rPr>
              <a:t>by matching fingerprint,</a:t>
            </a:r>
            <a:r>
              <a:rPr lang="en-US" dirty="0" smtClean="0"/>
              <a:t> which </a:t>
            </a:r>
            <a:r>
              <a:rPr lang="en-US" b="1" dirty="0" smtClean="0">
                <a:solidFill>
                  <a:schemeClr val="tx2"/>
                </a:solidFill>
              </a:rPr>
              <a:t>7 times faster </a:t>
            </a:r>
            <a:r>
              <a:rPr lang="en-US" dirty="0" smtClean="0"/>
              <a:t>than </a:t>
            </a:r>
            <a:r>
              <a:rPr lang="en-US" b="1" dirty="0" smtClean="0">
                <a:solidFill>
                  <a:srgbClr val="00B050"/>
                </a:solidFill>
              </a:rPr>
              <a:t>typing in pin numbers</a:t>
            </a:r>
            <a:r>
              <a:rPr lang="en-US" dirty="0" smtClean="0"/>
              <a:t>, in a </a:t>
            </a:r>
            <a:r>
              <a:rPr lang="en-US" b="1" dirty="0" smtClean="0">
                <a:solidFill>
                  <a:srgbClr val="7030A0"/>
                </a:solidFill>
              </a:rPr>
              <a:t>secure writing scenario</a:t>
            </a:r>
            <a:r>
              <a:rPr lang="en-US" dirty="0" smtClean="0"/>
              <a:t>.”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Claim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887269" cy="4525963"/>
          </a:xfrm>
        </p:spPr>
        <p:txBody>
          <a:bodyPr/>
          <a:lstStyle/>
          <a:p>
            <a:r>
              <a:rPr lang="en-US" dirty="0" smtClean="0"/>
              <a:t>Points in a well-posed claim statement: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Approach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2060"/>
                </a:solidFill>
              </a:rPr>
              <a:t>Baseline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B050"/>
                </a:solidFill>
              </a:rPr>
              <a:t>Metric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7030A0"/>
                </a:solidFill>
              </a:rPr>
              <a:t>Context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27432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“We propose a smart pen that authenticates the user </a:t>
            </a:r>
            <a:r>
              <a:rPr lang="en-US" b="1" dirty="0">
                <a:solidFill>
                  <a:srgbClr val="FF0000"/>
                </a:solidFill>
              </a:rPr>
              <a:t>by matching fingerprint</a:t>
            </a:r>
            <a:r>
              <a:rPr lang="en-US" dirty="0"/>
              <a:t>, which </a:t>
            </a:r>
            <a:r>
              <a:rPr lang="en-US" b="1" dirty="0">
                <a:solidFill>
                  <a:schemeClr val="tx2"/>
                </a:solidFill>
              </a:rPr>
              <a:t>7 times faster </a:t>
            </a:r>
            <a:r>
              <a:rPr lang="en-US" dirty="0"/>
              <a:t>than </a:t>
            </a:r>
            <a:r>
              <a:rPr lang="en-US" b="1" dirty="0">
                <a:solidFill>
                  <a:srgbClr val="00B050"/>
                </a:solidFill>
              </a:rPr>
              <a:t>typing in pin numbers</a:t>
            </a:r>
            <a:r>
              <a:rPr lang="en-US" dirty="0"/>
              <a:t>, in a </a:t>
            </a:r>
            <a:r>
              <a:rPr lang="en-US" b="1" dirty="0">
                <a:solidFill>
                  <a:srgbClr val="7030A0"/>
                </a:solidFill>
              </a:rPr>
              <a:t>secure writing scenario</a:t>
            </a:r>
            <a:r>
              <a:rPr lang="en-US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3180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 (claim statements)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some other claims.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2590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It’s a pen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Record (track writing) and store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Crowdsource to recognize writing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Backup notes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Emotion detection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/>
              <a:t>Authentication (fingerprint)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Location, time, date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Never run out of ink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Finding is easy (RFID)</a:t>
            </a:r>
          </a:p>
        </p:txBody>
      </p:sp>
    </p:spTree>
    <p:extLst>
      <p:ext uri="{BB962C8B-B14F-4D97-AF65-F5344CB8AC3E}">
        <p14:creationId xmlns:p14="http://schemas.microsoft.com/office/powerpoint/2010/main" val="35280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rguments in support of claims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Algorithms/System Building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99230" y="3764507"/>
            <a:ext cx="11430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Claim #1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942230" y="3916907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04230" y="3764507"/>
            <a:ext cx="36576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Arguments to support claim #1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799230" y="4481014"/>
            <a:ext cx="11430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Claim #2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42230" y="4633414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04230" y="4481014"/>
            <a:ext cx="36576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Arguments to support claim #2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4245" y="5096301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6545" y="5084927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 in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Problem Statements</a:t>
            </a:r>
          </a:p>
          <a:p>
            <a:r>
              <a:rPr lang="en-US" dirty="0" smtClean="0"/>
              <a:t>Algorithm Design</a:t>
            </a:r>
          </a:p>
          <a:p>
            <a:r>
              <a:rPr lang="en-US" dirty="0" smtClean="0"/>
              <a:t>Experimental Design</a:t>
            </a:r>
          </a:p>
          <a:p>
            <a:r>
              <a:rPr lang="en-US" dirty="0" smtClean="0"/>
              <a:t>Experimental Results: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X variables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Y variables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Baseline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95800" y="1828800"/>
            <a:ext cx="11430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Claim #1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638800" y="1981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1828800"/>
            <a:ext cx="23622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Arguments to support claim #1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8400" y="2438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486400" y="3306170"/>
            <a:ext cx="1524000" cy="152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</a:t>
            </a:r>
          </a:p>
          <a:p>
            <a:pPr algn="ctr"/>
            <a:r>
              <a:rPr lang="en-US" dirty="0" smtClean="0"/>
              <a:t>Solution</a:t>
            </a:r>
          </a:p>
          <a:p>
            <a:pPr algn="ctr"/>
            <a:r>
              <a:rPr lang="en-US" dirty="0" err="1" smtClean="0"/>
              <a:t>Expt</a:t>
            </a:r>
            <a:endParaRPr lang="en-US" dirty="0" smtClean="0"/>
          </a:p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90330" y="2438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28330" y="3306170"/>
            <a:ext cx="1524000" cy="152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</a:t>
            </a:r>
          </a:p>
          <a:p>
            <a:pPr algn="ctr"/>
            <a:r>
              <a:rPr lang="en-US" dirty="0" smtClean="0"/>
              <a:t>Solution</a:t>
            </a:r>
          </a:p>
          <a:p>
            <a:pPr algn="ctr"/>
            <a:r>
              <a:rPr lang="en-US" dirty="0" err="1" smtClean="0"/>
              <a:t>Expt</a:t>
            </a:r>
            <a:endParaRPr lang="en-US" dirty="0" smtClean="0"/>
          </a:p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077200" y="2438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315200" y="3306170"/>
            <a:ext cx="1524000" cy="152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</a:t>
            </a:r>
          </a:p>
          <a:p>
            <a:pPr algn="ctr"/>
            <a:r>
              <a:rPr lang="en-US" dirty="0" smtClean="0"/>
              <a:t>Solution</a:t>
            </a:r>
          </a:p>
          <a:p>
            <a:pPr algn="ctr"/>
            <a:r>
              <a:rPr lang="en-US" dirty="0" err="1" smtClean="0"/>
              <a:t>Expt</a:t>
            </a:r>
            <a:endParaRPr lang="en-US" dirty="0" smtClean="0"/>
          </a:p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00899" y="270524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Argument: Pen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Matching fingerprint as the user holds the pen to authenticate.</a:t>
            </a:r>
          </a:p>
          <a:p>
            <a:r>
              <a:rPr lang="en-US" dirty="0" smtClean="0"/>
              <a:t>System Design: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12" y="3596185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8340" y="5234485"/>
            <a:ext cx="291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Fingerprint Scanner - 5V TTL </a:t>
            </a:r>
            <a:endParaRPr lang="en-US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dirty="0"/>
              <a:t>GT-511C1R)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3" y="35814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5474" y="5681365"/>
            <a:ext cx="53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</a:t>
            </a:r>
            <a:endParaRPr lang="en-US" dirty="0"/>
          </a:p>
        </p:txBody>
      </p:sp>
      <p:pic>
        <p:nvPicPr>
          <p:cNvPr id="1029" name="Picture 5" descr="http://i762.photobucket.com/albums/xx262/SteveStrummerGB/plus_sign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53" y="4297257"/>
            <a:ext cx="47625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i762.photobucket.com/albums/xx262/SteveStrummerGB/plus_sign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39" y="4193965"/>
            <a:ext cx="47625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81800" y="3581400"/>
            <a:ext cx="1371600" cy="20882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match and lock/unlock the pen…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Argument: Pen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 Design: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3 user, store 5 samples per user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Try to authenticate 6 users (3 new users), 10 attempts for each</a:t>
            </a:r>
          </a:p>
          <a:p>
            <a:r>
              <a:rPr lang="en-US" dirty="0" smtClean="0"/>
              <a:t>Experiments:</a:t>
            </a:r>
          </a:p>
          <a:p>
            <a:pPr lvl="1"/>
            <a:r>
              <a:rPr lang="en-US" dirty="0" smtClean="0"/>
              <a:t>Accuracy of Authentication</a:t>
            </a:r>
          </a:p>
          <a:p>
            <a:pPr lvl="1"/>
            <a:r>
              <a:rPr lang="en-US" dirty="0" smtClean="0"/>
              <a:t>Avg. </a:t>
            </a:r>
            <a:r>
              <a:rPr lang="en-US" dirty="0"/>
              <a:t>t</a:t>
            </a:r>
            <a:r>
              <a:rPr lang="en-US" dirty="0" smtClean="0"/>
              <a:t>ime to Authenticate</a:t>
            </a:r>
          </a:p>
          <a:p>
            <a:pPr lvl="1"/>
            <a:r>
              <a:rPr lang="en-US" dirty="0" smtClean="0"/>
              <a:t>User study</a:t>
            </a:r>
          </a:p>
          <a:p>
            <a:pPr lvl="1"/>
            <a:r>
              <a:rPr lang="en-US" dirty="0" smtClean="0"/>
              <a:t>…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Argument: Pen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Results/Plots: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099464"/>
              </p:ext>
            </p:extLst>
          </p:nvPr>
        </p:nvGraphicFramePr>
        <p:xfrm>
          <a:off x="838200" y="236220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856550"/>
              </p:ext>
            </p:extLst>
          </p:nvPr>
        </p:nvGraphicFramePr>
        <p:xfrm>
          <a:off x="4648200" y="2286000"/>
          <a:ext cx="3810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968853"/>
              </p:ext>
            </p:extLst>
          </p:nvPr>
        </p:nvGraphicFramePr>
        <p:xfrm>
          <a:off x="2590800" y="4572000"/>
          <a:ext cx="3429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24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arguments for another claim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2590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It’s a pen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Record (track writing) and store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Crowdsource to recognize writing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Backup notes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Emotion detection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/>
              <a:t>Authentication (fingerprint)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Location, time, date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Never run out of ink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Finding is easy (RFID)</a:t>
            </a:r>
          </a:p>
        </p:txBody>
      </p:sp>
    </p:spTree>
    <p:extLst>
      <p:ext uri="{BB962C8B-B14F-4D97-AF65-F5344CB8AC3E}">
        <p14:creationId xmlns:p14="http://schemas.microsoft.com/office/powerpoint/2010/main" val="24738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Broader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Claims/Problem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Prior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Approach/Algorithms/System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Experimental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Broader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 Participation (15%)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Paper Synopsis (10%)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Paper Presentation (25%)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Mid-term Project Report (25%)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Final Project Report (25%)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#2. Synopsis</a:t>
            </a:r>
            <a:r>
              <a:rPr lang="en-US" dirty="0"/>
              <a:t> </a:t>
            </a:r>
            <a:r>
              <a:rPr lang="en-US" dirty="0" smtClean="0"/>
              <a:t>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(claims and arguments)</a:t>
            </a:r>
          </a:p>
          <a:p>
            <a:r>
              <a:rPr lang="en-US" dirty="0" smtClean="0"/>
              <a:t>Pros</a:t>
            </a:r>
          </a:p>
          <a:p>
            <a:r>
              <a:rPr lang="en-US" dirty="0" smtClean="0"/>
              <a:t>Cons</a:t>
            </a:r>
          </a:p>
          <a:p>
            <a:r>
              <a:rPr lang="en-US" dirty="0" smtClean="0"/>
              <a:t>Your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#3. Project Report</a:t>
            </a:r>
            <a:br>
              <a:rPr lang="en-US" dirty="0" smtClean="0"/>
            </a:br>
            <a:r>
              <a:rPr lang="en-US" dirty="0" smtClean="0"/>
              <a:t>Guidelines (Handout)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Ideas (not limited </a:t>
            </a:r>
            <a:r>
              <a:rPr lang="en-US" smtClean="0"/>
              <a:t>to this)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/>
              <a:t>Net: Gateway to the Internet</a:t>
            </a:r>
          </a:p>
          <a:p>
            <a:pPr marL="285750" indent="-285750"/>
            <a:r>
              <a:rPr lang="en-US" dirty="0"/>
              <a:t>Net: Redesign Internet to Accommodate Things</a:t>
            </a:r>
          </a:p>
          <a:p>
            <a:pPr marL="285750" indent="-285750"/>
            <a:r>
              <a:rPr lang="en-US" dirty="0"/>
              <a:t>Net: Heterogeneous Interfaces – Things don’t talk same language.</a:t>
            </a:r>
          </a:p>
          <a:p>
            <a:pPr marL="285750" indent="-285750"/>
            <a:r>
              <a:rPr lang="en-US" dirty="0"/>
              <a:t>Net: App layer protocol for </a:t>
            </a:r>
            <a:r>
              <a:rPr lang="en-US" dirty="0" smtClean="0"/>
              <a:t>M2M </a:t>
            </a:r>
            <a:r>
              <a:rPr lang="en-US" dirty="0"/>
              <a:t>communication.</a:t>
            </a:r>
          </a:p>
          <a:p>
            <a:pPr marL="285750" indent="-285750"/>
            <a:r>
              <a:rPr lang="en-US" dirty="0"/>
              <a:t>Dev: Programming Networked Heterogeneous Systems</a:t>
            </a:r>
          </a:p>
          <a:p>
            <a:pPr marL="285750" indent="-285750"/>
            <a:r>
              <a:rPr lang="en-US" dirty="0"/>
              <a:t>Data: More irrelevant data makes it harder to find a pattern.</a:t>
            </a:r>
          </a:p>
          <a:p>
            <a:pPr marL="285750" indent="-285750"/>
            <a:r>
              <a:rPr lang="en-US" dirty="0"/>
              <a:t>Data: Real-Time processing of large amount of </a:t>
            </a:r>
            <a:r>
              <a:rPr lang="en-US" dirty="0" err="1"/>
              <a:t>IoT</a:t>
            </a:r>
            <a:r>
              <a:rPr lang="en-US" dirty="0"/>
              <a:t> data.</a:t>
            </a:r>
          </a:p>
          <a:p>
            <a:pPr marL="285750" indent="-285750"/>
            <a:r>
              <a:rPr lang="en-US" dirty="0"/>
              <a:t>Data: Fast Accumulation, Steady </a:t>
            </a:r>
            <a:r>
              <a:rPr lang="en-US" dirty="0" smtClean="0"/>
              <a:t>Streams</a:t>
            </a:r>
            <a:endParaRPr lang="en-US" dirty="0"/>
          </a:p>
          <a:p>
            <a:pPr marL="285750" indent="-285750"/>
            <a:r>
              <a:rPr lang="en-US" dirty="0"/>
              <a:t>Security and Privacy</a:t>
            </a:r>
            <a:r>
              <a:rPr lang="en-US" dirty="0" smtClean="0"/>
              <a:t>: Detection, Prevention</a:t>
            </a:r>
            <a:endParaRPr lang="en-US" dirty="0"/>
          </a:p>
          <a:p>
            <a:pPr marL="285750" indent="-285750"/>
            <a:r>
              <a:rPr lang="en-US" dirty="0"/>
              <a:t>App: Killer </a:t>
            </a:r>
            <a:r>
              <a:rPr lang="en-US" dirty="0" smtClean="0"/>
              <a:t>App</a:t>
            </a:r>
            <a:endParaRPr lang="en-US" dirty="0"/>
          </a:p>
          <a:p>
            <a:pPr marL="285750" indent="-285750"/>
            <a:r>
              <a:rPr lang="en-US" dirty="0"/>
              <a:t>App: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advertisement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1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Class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to the class</a:t>
            </a:r>
          </a:p>
          <a:p>
            <a:r>
              <a:rPr lang="en-US" dirty="0" smtClean="0"/>
              <a:t>Bring questions about the paper</a:t>
            </a:r>
          </a:p>
          <a:p>
            <a:r>
              <a:rPr lang="en-US" dirty="0" smtClean="0"/>
              <a:t>Participate in discussions</a:t>
            </a:r>
          </a:p>
          <a:p>
            <a:r>
              <a:rPr lang="en-US" dirty="0" smtClean="0"/>
              <a:t>No playing with cellphones, laptops, or anything else that distract you and the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Bring it daily (no need for the presenter)</a:t>
            </a:r>
          </a:p>
          <a:p>
            <a:r>
              <a:rPr lang="en-US" dirty="0" smtClean="0"/>
              <a:t>Preferred Style: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Use a word processor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 pg. (max)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Bullet-list of key insights (e.g. claim, approach, evaluation, </a:t>
            </a:r>
            <a:r>
              <a:rPr lang="en-US" dirty="0" smtClean="0">
                <a:solidFill>
                  <a:srgbClr val="FF0000"/>
                </a:solidFill>
              </a:rPr>
              <a:t>your comments</a:t>
            </a:r>
            <a:r>
              <a:rPr lang="en-US" dirty="0" smtClean="0"/>
              <a:t>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the slides for an early feedback</a:t>
            </a:r>
          </a:p>
          <a:p>
            <a:r>
              <a:rPr lang="en-US" dirty="0"/>
              <a:t>~</a:t>
            </a:r>
            <a:r>
              <a:rPr lang="en-US" dirty="0" smtClean="0"/>
              <a:t>20 min followed by discussion</a:t>
            </a:r>
          </a:p>
          <a:p>
            <a:r>
              <a:rPr lang="en-US" dirty="0" smtClean="0"/>
              <a:t>Lead the discussion and Q/A (in and after)</a:t>
            </a:r>
          </a:p>
          <a:p>
            <a:r>
              <a:rPr lang="en-US" dirty="0" smtClean="0"/>
              <a:t>Tips: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Not just the facts – present your own 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Find flaws, be a critique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Make it interesting (add surprises)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Follow the guidelines (discussed later)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Mid-Term Project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Report</a:t>
            </a:r>
          </a:p>
          <a:p>
            <a:r>
              <a:rPr lang="en-US" dirty="0" smtClean="0"/>
              <a:t>Decide the topic by next week</a:t>
            </a:r>
          </a:p>
          <a:p>
            <a:r>
              <a:rPr lang="en-US" dirty="0" smtClean="0"/>
              <a:t>Short 4 page write-up (conference format)</a:t>
            </a:r>
          </a:p>
          <a:p>
            <a:pPr lvl="1"/>
            <a:r>
              <a:rPr lang="en-US" dirty="0" smtClean="0"/>
              <a:t>You </a:t>
            </a:r>
            <a:r>
              <a:rPr lang="en-US" b="1" dirty="0" smtClean="0">
                <a:solidFill>
                  <a:srgbClr val="FF0000"/>
                </a:solidFill>
              </a:rPr>
              <a:t>do not have to implement </a:t>
            </a:r>
            <a:r>
              <a:rPr lang="en-US" dirty="0" smtClean="0"/>
              <a:t>the idea for a 4 page mid-term report</a:t>
            </a:r>
          </a:p>
          <a:p>
            <a:pPr lvl="1"/>
            <a:r>
              <a:rPr lang="en-US" dirty="0" smtClean="0"/>
              <a:t>Due last class before midterm</a:t>
            </a:r>
          </a:p>
          <a:p>
            <a:pPr lvl="1"/>
            <a:r>
              <a:rPr lang="en-US" dirty="0" smtClean="0"/>
              <a:t>Follow guideline (discussed next class)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1413</Words>
  <Application>Microsoft Office PowerPoint</Application>
  <PresentationFormat>On-screen Show (4:3)</PresentationFormat>
  <Paragraphs>322</Paragraphs>
  <Slides>53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COMP 790 The Internet of Things</vt:lpstr>
      <vt:lpstr>Agenda</vt:lpstr>
      <vt:lpstr>#1. Logistics</vt:lpstr>
      <vt:lpstr>Logistics</vt:lpstr>
      <vt:lpstr>Course Structure</vt:lpstr>
      <vt:lpstr>1. Class Participation</vt:lpstr>
      <vt:lpstr>2. Synopsis</vt:lpstr>
      <vt:lpstr>3. Presentation</vt:lpstr>
      <vt:lpstr>4. Mid-Term Project Report</vt:lpstr>
      <vt:lpstr>5. Final Project Report</vt:lpstr>
      <vt:lpstr>Paper Lottery</vt:lpstr>
      <vt:lpstr>#2. Introduction to the IoT</vt:lpstr>
      <vt:lpstr>The IoT Hype (2015)</vt:lpstr>
      <vt:lpstr>Hype vs. Fact</vt:lpstr>
      <vt:lpstr>The IoT Concept</vt:lpstr>
      <vt:lpstr>Example 1</vt:lpstr>
      <vt:lpstr>Example 2</vt:lpstr>
      <vt:lpstr>Let’s think of the similarities</vt:lpstr>
      <vt:lpstr>Driving Forces of IoT</vt:lpstr>
      <vt:lpstr>1. Sensor Technology</vt:lpstr>
      <vt:lpstr>2. Cheap Mini Computers</vt:lpstr>
      <vt:lpstr>3. Low Power Connectivity</vt:lpstr>
      <vt:lpstr>4. Capable Mobile Devices</vt:lpstr>
      <vt:lpstr>5. Power of the Cloud</vt:lpstr>
      <vt:lpstr>ABCD’s of IoT</vt:lpstr>
      <vt:lpstr>Applications</vt:lpstr>
      <vt:lpstr>Big Data Analytics</vt:lpstr>
      <vt:lpstr>Connectivity</vt:lpstr>
      <vt:lpstr>Devices and Platforms</vt:lpstr>
      <vt:lpstr>IoT in the Research Community</vt:lpstr>
      <vt:lpstr>#3. Paper Presentation  Guidelines</vt:lpstr>
      <vt:lpstr>Learn from the best</vt:lpstr>
      <vt:lpstr>Claim Statement: Smart and Connected Pen</vt:lpstr>
      <vt:lpstr>COMP 790 The Internet of Things</vt:lpstr>
      <vt:lpstr>Annonuncements</vt:lpstr>
      <vt:lpstr>Agenda (8/20)</vt:lpstr>
      <vt:lpstr>#1. Paper Presentation  Guidelines (continued)</vt:lpstr>
      <vt:lpstr>What do we present?</vt:lpstr>
      <vt:lpstr>Thought Exercise</vt:lpstr>
      <vt:lpstr>Forming a Well Posed Claim Statement</vt:lpstr>
      <vt:lpstr>Strong Claim Statements</vt:lpstr>
      <vt:lpstr>Class Exercise (claim statements)</vt:lpstr>
      <vt:lpstr>Arguments</vt:lpstr>
      <vt:lpstr>Elements in Arguments</vt:lpstr>
      <vt:lpstr>Argument: Pen Authentication</vt:lpstr>
      <vt:lpstr>Argument: Pen Authentication</vt:lpstr>
      <vt:lpstr>Argument: Pen Authentication</vt:lpstr>
      <vt:lpstr>Class Exercise</vt:lpstr>
      <vt:lpstr>Paper Presentation</vt:lpstr>
      <vt:lpstr>#2. Synopsis Guideline</vt:lpstr>
      <vt:lpstr>Structure of Synopsis</vt:lpstr>
      <vt:lpstr>#3. Project Report Guidelines (Handout)</vt:lpstr>
      <vt:lpstr>Project Ideas (not limited to this)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Shahriar Nirjon</dc:creator>
  <cp:lastModifiedBy>Shahriar Nirjon</cp:lastModifiedBy>
  <cp:revision>405</cp:revision>
  <dcterms:created xsi:type="dcterms:W3CDTF">2006-08-16T00:00:00Z</dcterms:created>
  <dcterms:modified xsi:type="dcterms:W3CDTF">2015-08-22T17:38:22Z</dcterms:modified>
</cp:coreProperties>
</file>